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saveSubsetFonts="1">
  <p:sldMasterIdLst>
    <p:sldMasterId id="2147483650" r:id="rId1"/>
  </p:sldMasterIdLst>
  <p:notesMasterIdLst>
    <p:notesMasterId r:id="rId2"/>
  </p:notesMasterIdLst>
  <p:sldIdLst>
    <p:sldId id="265" r:id="rId3"/>
    <p:sldId id="266" r:id="rId4"/>
    <p:sldId id="267" r:id="rId5"/>
    <p:sldId id="268" r:id="rId6"/>
    <p:sldId id="276" r:id="rId7"/>
    <p:sldId id="283" r:id="rId8"/>
    <p:sldId id="290" r:id="rId9"/>
  </p:sldIdLst>
  <p:sldSz cy="5143500" cx="9144000"/>
  <p:notesSz cx="5143500" cy="9144000"/>
  <p:defaultTextStyle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tableStyles" Target="tableStyles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2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14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1048615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en-US"/>
          </a:p>
        </p:txBody>
      </p:sp>
      <p:sp>
        <p:nvSpPr>
          <p:cNvPr id="1048616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17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18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8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7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58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8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8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9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9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0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0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sldLayoutIdLst>
    <p:sldLayoutId id="2147483651" r:id="rId1"/>
  </p:sldLayoutIdLst>
  <p:hf dt="0" ftr="0" hdr="0" sldNum="0"/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hyperlink" Target="https://www.slidemake.com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92D04F"/>
        </a:solidFill>
      </p:bgPr>
    </p:bg>
    <p:spTree>
      <p:nvGrpSpPr>
        <p:cNvPr id="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7" name="Text 1">
            <a:hlinkClick r:id="rId1" tooltip=""/>
          </p:cNvPr>
          <p:cNvSpPr/>
          <p:nvPr/>
        </p:nvSpPr>
        <p:spPr>
          <a:xfrm>
            <a:off x="7315200" y="4572000"/>
            <a:ext cx="1828800" cy="457200"/>
          </a:xfrm>
          <a:prstGeom prst="rect"/>
          <a:noFill/>
        </p:spPr>
        <p:txBody>
          <a:bodyPr anchor="ctr" rtlCol="0" wrap="square"/>
          <a:p>
            <a:pPr algn="ctr"/>
            <a:endParaRPr dirty="0" sz="1000" lang="en-US"/>
          </a:p>
        </p:txBody>
      </p:sp>
      <p:sp>
        <p:nvSpPr>
          <p:cNvPr id="1048630" name=""/>
          <p:cNvSpPr txBox="1"/>
          <p:nvPr/>
        </p:nvSpPr>
        <p:spPr>
          <a:xfrm>
            <a:off x="2572000" y="2362200"/>
            <a:ext cx="4000000" cy="419100"/>
          </a:xfrm>
          <a:prstGeom prst="rect"/>
        </p:spPr>
        <p:txBody>
          <a:bodyPr rtlCol="0" wrap="square">
            <a:spAutoFit/>
          </a:bodyPr>
          <a:p>
            <a:r>
              <a:rPr sz="2800" lang="en-GB">
                <a:solidFill>
                  <a:srgbClr val="000000"/>
                </a:solidFill>
              </a:rPr>
              <a:t/>
            </a:r>
            <a:endParaRPr sz="2800" lang="en-GB">
              <a:solidFill>
                <a:srgbClr val="000000"/>
              </a:solidFill>
            </a:endParaRPr>
          </a:p>
        </p:txBody>
      </p:sp>
      <p:pic>
        <p:nvPicPr>
          <p:cNvPr id="2097162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-97376" y="0"/>
            <a:ext cx="9338753" cy="5968016"/>
          </a:xfrm>
          <a:prstGeom prst="rect"/>
        </p:spPr>
      </p:pic>
      <p:sp>
        <p:nvSpPr>
          <p:cNvPr id="1048631" name=""/>
          <p:cNvSpPr txBox="1"/>
          <p:nvPr/>
        </p:nvSpPr>
        <p:spPr>
          <a:xfrm>
            <a:off x="-675158" y="4188460"/>
            <a:ext cx="7247159" cy="955039"/>
          </a:xfrm>
          <a:prstGeom prst="rect"/>
          <a:noFill/>
          <a:ln>
            <a:noFill/>
            <a:prstDash val="solid"/>
          </a:ln>
        </p:spPr>
        <p:txBody>
          <a:bodyPr rtlCol="0" wrap="square">
            <a:spAutoFit/>
          </a:bodyPr>
          <a:p>
            <a:pPr algn="ctr"/>
            <a:r>
              <a:rPr b="1" sz="3600" lang="en-US">
                <a:solidFill>
                  <a:srgbClr val="993300"/>
                </a:solidFill>
              </a:rPr>
              <a:t>A</a:t>
            </a:r>
            <a:r>
              <a:rPr b="1" sz="3600" lang="en-US">
                <a:solidFill>
                  <a:srgbClr val="993300"/>
                </a:solidFill>
              </a:rPr>
              <a:t>I</a:t>
            </a:r>
            <a:r>
              <a:rPr b="1" sz="3600" lang="en-US">
                <a:solidFill>
                  <a:srgbClr val="993300"/>
                </a:solidFill>
              </a:rPr>
              <a:t> </a:t>
            </a:r>
            <a:r>
              <a:rPr b="1" sz="3600" lang="en-US">
                <a:solidFill>
                  <a:srgbClr val="993300"/>
                </a:solidFill>
              </a:rPr>
              <a:t>S</a:t>
            </a:r>
            <a:r>
              <a:rPr b="1" sz="3600" lang="en-US">
                <a:solidFill>
                  <a:srgbClr val="993300"/>
                </a:solidFill>
              </a:rPr>
              <a:t>OLUTIONS </a:t>
            </a:r>
            <a:r>
              <a:rPr b="1" sz="3600" lang="en-US">
                <a:solidFill>
                  <a:srgbClr val="993300"/>
                </a:solidFill>
              </a:rPr>
              <a:t>FOR </a:t>
            </a:r>
            <a:r>
              <a:rPr b="1" sz="3600" lang="en-US">
                <a:solidFill>
                  <a:srgbClr val="993300"/>
                </a:solidFill>
              </a:rPr>
              <a:t>SOCIAL </a:t>
            </a:r>
            <a:r>
              <a:rPr b="1" sz="3600" lang="en-US">
                <a:solidFill>
                  <a:srgbClr val="993300"/>
                </a:solidFill>
              </a:rPr>
              <a:t>MEDIA </a:t>
            </a:r>
            <a:r>
              <a:rPr b="1" sz="3600" lang="en-US">
                <a:solidFill>
                  <a:srgbClr val="993300"/>
                </a:solidFill>
              </a:rPr>
              <a:t>A</a:t>
            </a:r>
            <a:r>
              <a:rPr b="1" sz="3600" lang="en-US">
                <a:solidFill>
                  <a:srgbClr val="993300"/>
                </a:solidFill>
              </a:rPr>
              <a:t>D</a:t>
            </a:r>
            <a:r>
              <a:rPr b="1" sz="3600" lang="en-US">
                <a:solidFill>
                  <a:srgbClr val="993300"/>
                </a:solidFill>
              </a:rPr>
              <a:t>D</a:t>
            </a:r>
            <a:r>
              <a:rPr b="1" sz="3600" lang="en-US">
                <a:solidFill>
                  <a:srgbClr val="993300"/>
                </a:solidFill>
              </a:rPr>
              <a:t>ICTION </a:t>
            </a:r>
            <a:r>
              <a:rPr b="1" sz="3600" lang="en-US">
                <a:solidFill>
                  <a:srgbClr val="993300"/>
                </a:solidFill>
              </a:rPr>
              <a:t>AND </a:t>
            </a:r>
            <a:r>
              <a:rPr b="1" sz="3600" lang="en-US">
                <a:solidFill>
                  <a:srgbClr val="993300"/>
                </a:solidFill>
              </a:rPr>
              <a:t>M</a:t>
            </a:r>
            <a:r>
              <a:rPr b="1" sz="3600" lang="en-US">
                <a:solidFill>
                  <a:srgbClr val="993300"/>
                </a:solidFill>
              </a:rPr>
              <a:t>I</a:t>
            </a:r>
            <a:r>
              <a:rPr b="1" sz="3600" lang="en-US">
                <a:solidFill>
                  <a:srgbClr val="993300"/>
                </a:solidFill>
              </a:rPr>
              <a:t>S</a:t>
            </a:r>
            <a:r>
              <a:rPr b="1" sz="3600" lang="en-US">
                <a:solidFill>
                  <a:srgbClr val="993300"/>
                </a:solidFill>
              </a:rPr>
              <a:t>USE </a:t>
            </a:r>
            <a:endParaRPr b="1" sz="2800" lang="en-GB">
              <a:solidFill>
                <a:srgbClr val="993300"/>
              </a:solidFill>
            </a:endParaRPr>
          </a:p>
        </p:txBody>
      </p:sp>
      <p:sp>
        <p:nvSpPr>
          <p:cNvPr id="1048635" name=""/>
          <p:cNvSpPr txBox="1"/>
          <p:nvPr/>
        </p:nvSpPr>
        <p:spPr>
          <a:xfrm rot="21600000">
            <a:off x="6572001" y="3725688"/>
            <a:ext cx="3131971" cy="1297938"/>
          </a:xfrm>
          <a:prstGeom prst="rect"/>
          <a:noFill/>
        </p:spPr>
        <p:txBody>
          <a:bodyPr rtlCol="0" wrap="square">
            <a:spAutoFit/>
          </a:bodyPr>
          <a:p>
            <a:r>
              <a:rPr b="1" sz="2000" lang="en-US">
                <a:solidFill>
                  <a:srgbClr val="002060"/>
                </a:solidFill>
              </a:rPr>
              <a:t>B</a:t>
            </a:r>
            <a:r>
              <a:rPr b="1" sz="2000" lang="en-US">
                <a:solidFill>
                  <a:srgbClr val="002060"/>
                </a:solidFill>
              </a:rPr>
              <a:t>.</a:t>
            </a:r>
            <a:r>
              <a:rPr b="1" sz="2000" lang="en-US">
                <a:solidFill>
                  <a:srgbClr val="002060"/>
                </a:solidFill>
              </a:rPr>
              <a:t>J</a:t>
            </a:r>
            <a:r>
              <a:rPr b="1" sz="2000" lang="en-US">
                <a:solidFill>
                  <a:srgbClr val="002060"/>
                </a:solidFill>
              </a:rPr>
              <a:t>Y</a:t>
            </a:r>
            <a:r>
              <a:rPr b="1" sz="2000" lang="en-US">
                <a:solidFill>
                  <a:srgbClr val="002060"/>
                </a:solidFill>
              </a:rPr>
              <a:t>O</a:t>
            </a:r>
            <a:r>
              <a:rPr b="1" sz="2000" lang="en-US">
                <a:solidFill>
                  <a:srgbClr val="002060"/>
                </a:solidFill>
              </a:rPr>
              <a:t>S</a:t>
            </a:r>
            <a:r>
              <a:rPr b="1" sz="2000" lang="en-US">
                <a:solidFill>
                  <a:srgbClr val="002060"/>
                </a:solidFill>
              </a:rPr>
              <a:t>H</a:t>
            </a:r>
            <a:r>
              <a:rPr b="1" sz="2000" lang="en-US">
                <a:solidFill>
                  <a:srgbClr val="002060"/>
                </a:solidFill>
              </a:rPr>
              <a:t>N</a:t>
            </a:r>
            <a:r>
              <a:rPr b="1" sz="2000" lang="en-US">
                <a:solidFill>
                  <a:srgbClr val="002060"/>
                </a:solidFill>
              </a:rPr>
              <a:t>A</a:t>
            </a:r>
            <a:endParaRPr b="1" sz="2000" lang="en-GB">
              <a:solidFill>
                <a:srgbClr val="002060"/>
              </a:solidFill>
            </a:endParaRPr>
          </a:p>
          <a:p>
            <a:r>
              <a:rPr b="1" sz="2000" lang="en-US">
                <a:solidFill>
                  <a:srgbClr val="002060"/>
                </a:solidFill>
              </a:rPr>
              <a:t>B</a:t>
            </a:r>
            <a:r>
              <a:rPr b="1" sz="2000" lang="en-US">
                <a:solidFill>
                  <a:srgbClr val="002060"/>
                </a:solidFill>
              </a:rPr>
              <a:t>.</a:t>
            </a:r>
            <a:r>
              <a:rPr b="1" sz="2000" lang="en-US">
                <a:solidFill>
                  <a:srgbClr val="002060"/>
                </a:solidFill>
              </a:rPr>
              <a:t>V</a:t>
            </a:r>
            <a:r>
              <a:rPr b="1" sz="2000" lang="en-US">
                <a:solidFill>
                  <a:srgbClr val="002060"/>
                </a:solidFill>
              </a:rPr>
              <a:t>A</a:t>
            </a:r>
            <a:r>
              <a:rPr b="1" sz="2000" lang="en-US">
                <a:solidFill>
                  <a:srgbClr val="002060"/>
                </a:solidFill>
              </a:rPr>
              <a:t>I</a:t>
            </a:r>
            <a:r>
              <a:rPr b="1" sz="2000" lang="en-US">
                <a:solidFill>
                  <a:srgbClr val="002060"/>
                </a:solidFill>
              </a:rPr>
              <a:t>S</a:t>
            </a:r>
            <a:r>
              <a:rPr b="1" sz="2000" lang="en-US">
                <a:solidFill>
                  <a:srgbClr val="002060"/>
                </a:solidFill>
              </a:rPr>
              <a:t>H</a:t>
            </a:r>
            <a:r>
              <a:rPr b="1" sz="2000" lang="en-US">
                <a:solidFill>
                  <a:srgbClr val="002060"/>
                </a:solidFill>
              </a:rPr>
              <a:t>N</a:t>
            </a:r>
            <a:r>
              <a:rPr b="1" sz="2000" lang="en-US">
                <a:solidFill>
                  <a:srgbClr val="002060"/>
                </a:solidFill>
              </a:rPr>
              <a:t>A</a:t>
            </a:r>
            <a:r>
              <a:rPr b="1" sz="2000" lang="en-US">
                <a:solidFill>
                  <a:srgbClr val="002060"/>
                </a:solidFill>
              </a:rPr>
              <a:t>V</a:t>
            </a:r>
            <a:r>
              <a:rPr b="1" sz="2000" lang="en-US">
                <a:solidFill>
                  <a:srgbClr val="002060"/>
                </a:solidFill>
              </a:rPr>
              <a:t>I</a:t>
            </a:r>
            <a:r>
              <a:rPr b="1" sz="2000" lang="en-US">
                <a:solidFill>
                  <a:srgbClr val="002060"/>
                </a:solidFill>
              </a:rPr>
              <a:t> </a:t>
            </a:r>
            <a:endParaRPr b="1" sz="2000" lang="en-GB">
              <a:solidFill>
                <a:srgbClr val="002060"/>
              </a:solidFill>
            </a:endParaRPr>
          </a:p>
          <a:p>
            <a:r>
              <a:rPr b="1" sz="2000" lang="en-US">
                <a:solidFill>
                  <a:srgbClr val="002060"/>
                </a:solidFill>
              </a:rPr>
              <a:t>A</a:t>
            </a:r>
            <a:r>
              <a:rPr b="1" sz="2000" lang="en-US">
                <a:solidFill>
                  <a:srgbClr val="002060"/>
                </a:solidFill>
              </a:rPr>
              <a:t>.</a:t>
            </a:r>
            <a:r>
              <a:rPr b="1" sz="2000" lang="en-US">
                <a:solidFill>
                  <a:srgbClr val="002060"/>
                </a:solidFill>
              </a:rPr>
              <a:t>S</a:t>
            </a:r>
            <a:r>
              <a:rPr b="1" sz="2000" lang="en-US">
                <a:solidFill>
                  <a:srgbClr val="002060"/>
                </a:solidFill>
              </a:rPr>
              <a:t>R</a:t>
            </a:r>
            <a:r>
              <a:rPr b="1" sz="2000" lang="en-US">
                <a:solidFill>
                  <a:srgbClr val="002060"/>
                </a:solidFill>
              </a:rPr>
              <a:t>U</a:t>
            </a:r>
            <a:r>
              <a:rPr b="1" sz="2000" lang="en-US">
                <a:solidFill>
                  <a:srgbClr val="002060"/>
                </a:solidFill>
              </a:rPr>
              <a:t>J</a:t>
            </a:r>
            <a:r>
              <a:rPr b="1" sz="2000" lang="en-US">
                <a:solidFill>
                  <a:srgbClr val="002060"/>
                </a:solidFill>
              </a:rPr>
              <a:t>A</a:t>
            </a:r>
            <a:r>
              <a:rPr b="1" sz="2000" lang="en-US">
                <a:solidFill>
                  <a:srgbClr val="002060"/>
                </a:solidFill>
              </a:rPr>
              <a:t>N</a:t>
            </a:r>
            <a:r>
              <a:rPr b="1" sz="2000" lang="en-US">
                <a:solidFill>
                  <a:srgbClr val="002060"/>
                </a:solidFill>
              </a:rPr>
              <a:t>A</a:t>
            </a:r>
            <a:endParaRPr b="1" sz="2000" lang="en-GB">
              <a:solidFill>
                <a:srgbClr val="002060"/>
              </a:solidFill>
            </a:endParaRPr>
          </a:p>
          <a:p>
            <a:r>
              <a:rPr b="1" sz="2000" lang="en-US">
                <a:solidFill>
                  <a:srgbClr val="002060"/>
                </a:solidFill>
              </a:rPr>
              <a:t>A</a:t>
            </a:r>
            <a:r>
              <a:rPr b="1" sz="2000" lang="en-US">
                <a:solidFill>
                  <a:srgbClr val="002060"/>
                </a:solidFill>
              </a:rPr>
              <a:t>.</a:t>
            </a:r>
            <a:r>
              <a:rPr b="1" sz="2000" lang="en-US">
                <a:solidFill>
                  <a:srgbClr val="002060"/>
                </a:solidFill>
              </a:rPr>
              <a:t>D</a:t>
            </a:r>
            <a:r>
              <a:rPr b="1" sz="2000" lang="en-US">
                <a:solidFill>
                  <a:srgbClr val="002060"/>
                </a:solidFill>
              </a:rPr>
              <a:t>I</a:t>
            </a:r>
            <a:r>
              <a:rPr b="1" sz="2000" lang="en-US">
                <a:solidFill>
                  <a:srgbClr val="002060"/>
                </a:solidFill>
              </a:rPr>
              <a:t>V</a:t>
            </a:r>
            <a:r>
              <a:rPr b="1" sz="2000" lang="en-US">
                <a:solidFill>
                  <a:srgbClr val="002060"/>
                </a:solidFill>
              </a:rPr>
              <a:t>Y</a:t>
            </a:r>
            <a:r>
              <a:rPr b="1" sz="2000" lang="en-US">
                <a:solidFill>
                  <a:srgbClr val="002060"/>
                </a:solidFill>
              </a:rPr>
              <a:t>A</a:t>
            </a:r>
            <a:endParaRPr b="1" sz="2000" lang="en-GB">
              <a:solidFill>
                <a:srgbClr val="002060"/>
              </a:solidFill>
            </a:endParaRPr>
          </a:p>
          <a:p>
            <a:r>
              <a:rPr b="1" sz="2000" lang="en-US">
                <a:solidFill>
                  <a:srgbClr val="002060"/>
                </a:solidFill>
              </a:rPr>
              <a:t>B</a:t>
            </a:r>
            <a:r>
              <a:rPr b="1" sz="2000" lang="en-US">
                <a:solidFill>
                  <a:srgbClr val="002060"/>
                </a:solidFill>
              </a:rPr>
              <a:t>.</a:t>
            </a:r>
            <a:r>
              <a:rPr b="1" sz="2000" lang="en-US">
                <a:solidFill>
                  <a:srgbClr val="002060"/>
                </a:solidFill>
              </a:rPr>
              <a:t>V</a:t>
            </a:r>
            <a:r>
              <a:rPr b="1" sz="2000" lang="en-US">
                <a:solidFill>
                  <a:srgbClr val="002060"/>
                </a:solidFill>
              </a:rPr>
              <a:t>A</a:t>
            </a:r>
            <a:r>
              <a:rPr b="1" sz="2000" lang="en-US">
                <a:solidFill>
                  <a:srgbClr val="002060"/>
                </a:solidFill>
              </a:rPr>
              <a:t>R</a:t>
            </a:r>
            <a:r>
              <a:rPr b="1" sz="2000" lang="en-US">
                <a:solidFill>
                  <a:srgbClr val="002060"/>
                </a:solidFill>
              </a:rPr>
              <a:t>S</a:t>
            </a:r>
            <a:r>
              <a:rPr b="1" sz="2000" lang="en-US">
                <a:solidFill>
                  <a:srgbClr val="002060"/>
                </a:solidFill>
              </a:rPr>
              <a:t>H</a:t>
            </a:r>
            <a:r>
              <a:rPr b="1" sz="2000" lang="en-US">
                <a:solidFill>
                  <a:srgbClr val="002060"/>
                </a:solidFill>
              </a:rPr>
              <a:t>A</a:t>
            </a:r>
            <a:endParaRPr b="1" sz="2000" lang="en-GB">
              <a:solidFill>
                <a:srgbClr val="00206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000">
        <p:cover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Shape 1"/>
          <p:cNvSpPr/>
          <p:nvPr/>
        </p:nvSpPr>
        <p:spPr>
          <a:xfrm>
            <a:off x="8503920" y="5143499"/>
            <a:ext cx="640080" cy="576072"/>
          </a:xfrm>
          <a:prstGeom prst="rect"/>
          <a:solidFill>
            <a:srgbClr val="E8B4B8"/>
          </a:solidFill>
        </p:spPr>
      </p:sp>
      <p:pic>
        <p:nvPicPr>
          <p:cNvPr id="2097152" name="Image 0" descr="https://search-letsfade-com.herokuapp.com/proxy?url=https://www.nibib.nih.gov/sites/default/files/inline-images/AI 600 x 400.jp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 t="22954" b="22954"/>
          <a:stretch>
            <a:fillRect/>
          </a:stretch>
        </p:blipFill>
        <p:spPr>
          <a:xfrm>
            <a:off x="4572000" y="1143000"/>
            <a:ext cx="4114800" cy="3200400"/>
          </a:xfrm>
          <a:prstGeom prst="rect"/>
        </p:spPr>
      </p:pic>
      <p:sp>
        <p:nvSpPr>
          <p:cNvPr id="1048584" name="Text 3"/>
          <p:cNvSpPr/>
          <p:nvPr/>
        </p:nvSpPr>
        <p:spPr>
          <a:xfrm>
            <a:off x="457200" y="228600"/>
            <a:ext cx="8229600" cy="822960"/>
          </a:xfrm>
          <a:prstGeom prst="rect"/>
          <a:noFill/>
        </p:spPr>
        <p:txBody>
          <a:bodyPr anchor="ctr" rtlCol="0" wrap="square"/>
          <a:p>
            <a:r>
              <a:rPr b="1" dirty="0" sz="2400" lang="en-US">
                <a:solidFill>
                  <a:srgbClr val="A49393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Understanding Social Media Addiction &amp; Misuse</a:t>
            </a:r>
            <a:endParaRPr dirty="0" sz="2400" lang="en-US"/>
          </a:p>
        </p:txBody>
      </p:sp>
      <p:sp>
        <p:nvSpPr>
          <p:cNvPr id="1048585" name="Text 4"/>
          <p:cNvSpPr/>
          <p:nvPr/>
        </p:nvSpPr>
        <p:spPr>
          <a:xfrm>
            <a:off x="457200" y="1143000"/>
            <a:ext cx="4114800" cy="3200400"/>
          </a:xfrm>
          <a:prstGeom prst="rect"/>
          <a:noFill/>
        </p:spPr>
        <p:txBody>
          <a:bodyPr anchor="t" rtlCol="0" wrap="square"/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Social media addiction is characterized by excessive use that interferes with daily life and mental health.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Misuse can include cyberbullying, misinformation, and privacy violations, impacting users' well-being.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Recognizing these issues is essential for developing targeted AI-driven solutions to promote healthier social media habits.</a:t>
            </a:r>
            <a:endParaRPr dirty="0" sz="1600"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Shape 1"/>
          <p:cNvSpPr/>
          <p:nvPr/>
        </p:nvSpPr>
        <p:spPr>
          <a:xfrm>
            <a:off x="8503920" y="4572000"/>
            <a:ext cx="640080" cy="576072"/>
          </a:xfrm>
          <a:prstGeom prst="rect"/>
          <a:solidFill>
            <a:srgbClr val="E8B4B8"/>
          </a:solidFill>
        </p:spPr>
      </p:sp>
      <p:sp>
        <p:nvSpPr>
          <p:cNvPr id="1048591" name="Text 2"/>
          <p:cNvSpPr/>
          <p:nvPr/>
        </p:nvSpPr>
        <p:spPr>
          <a:xfrm>
            <a:off x="8503920" y="4572000"/>
            <a:ext cx="640080" cy="576072"/>
          </a:xfrm>
          <a:prstGeom prst="rect"/>
          <a:noFill/>
        </p:spPr>
        <p:txBody>
          <a:bodyPr anchor="ctr" rtlCol="0" wrap="square"/>
          <a:p>
            <a:pPr algn="ctr"/>
            <a:r>
              <a:rPr b="0"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2</a:t>
            </a:r>
            <a:endParaRPr dirty="0" sz="1600" lang="en-US"/>
          </a:p>
        </p:txBody>
      </p:sp>
      <p:pic>
        <p:nvPicPr>
          <p:cNvPr id="2097153" name="Image 0" descr="https://search-letsfade-com.herokuapp.com/proxy?url=https://www.nibib.nih.gov/sites/default/files/inline-images/AI 600 x 400.jp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271155" y="411306"/>
            <a:ext cx="4425352" cy="3441941"/>
          </a:xfrm>
          <a:prstGeom prst="rect"/>
        </p:spPr>
      </p:pic>
      <p:sp>
        <p:nvSpPr>
          <p:cNvPr id="1048592" name="Text 3"/>
          <p:cNvSpPr/>
          <p:nvPr/>
        </p:nvSpPr>
        <p:spPr>
          <a:xfrm>
            <a:off x="4389120" y="411307"/>
            <a:ext cx="8229600" cy="822960"/>
          </a:xfrm>
          <a:prstGeom prst="rect"/>
          <a:noFill/>
        </p:spPr>
        <p:txBody>
          <a:bodyPr anchor="ctr" rtlCol="0" wrap="square"/>
          <a:p>
            <a:r>
              <a:rPr b="1" dirty="0" sz="2400" lang="en-US">
                <a:solidFill>
                  <a:srgbClr val="A49393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AI-Driven Monitoring &amp; Personalization</a:t>
            </a:r>
            <a:endParaRPr dirty="0" sz="2400" lang="en-US"/>
          </a:p>
        </p:txBody>
      </p:sp>
      <p:sp>
        <p:nvSpPr>
          <p:cNvPr id="1048593" name="Text 4"/>
          <p:cNvSpPr/>
          <p:nvPr/>
        </p:nvSpPr>
        <p:spPr>
          <a:xfrm rot="21599498">
            <a:off x="4154213" y="1405492"/>
            <a:ext cx="5132411" cy="4174532"/>
          </a:xfrm>
          <a:prstGeom prst="rect"/>
          <a:noFill/>
        </p:spPr>
        <p:txBody>
          <a:bodyPr anchor="t" rtlCol="0" wrap="square"/>
          <a:p>
            <a:endParaRPr dirty="0" sz="1600" lang="en-US"/>
          </a:p>
        </p:txBody>
      </p:sp>
      <p:sp>
        <p:nvSpPr>
          <p:cNvPr id="1048643" name=""/>
          <p:cNvSpPr txBox="1"/>
          <p:nvPr/>
        </p:nvSpPr>
        <p:spPr>
          <a:xfrm>
            <a:off x="4154197" y="1234267"/>
            <a:ext cx="5169478" cy="1615440"/>
          </a:xfrm>
          <a:prstGeom prst="rect"/>
        </p:spPr>
        <p:txBody>
          <a:bodyPr rtlCol="0" wrap="square">
            <a:spAutoFit/>
          </a:bodyPr>
          <a:lstStyle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AI algorithms can analyze user behavior to detect signs of addictive patterns and misuse.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Personalized interventions can be delivered based on individual usage data to encourage moderation.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This proactive approach helps users become aware of their habits and adopt healthier social media practices.</a:t>
            </a:r>
            <a:endParaRPr dirty="0" sz="1600"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Shape 1"/>
          <p:cNvSpPr/>
          <p:nvPr/>
        </p:nvSpPr>
        <p:spPr>
          <a:xfrm>
            <a:off x="8503920" y="5796326"/>
            <a:ext cx="640080" cy="576072"/>
          </a:xfrm>
          <a:prstGeom prst="rect"/>
          <a:solidFill>
            <a:srgbClr val="E8B4B8"/>
          </a:solidFill>
        </p:spPr>
      </p:sp>
      <p:pic>
        <p:nvPicPr>
          <p:cNvPr id="2097154" name="Image 0" descr="https://search-letsfade-com.herokuapp.com/proxy?url=https://www.nibib.nih.gov/sites/default/files/inline-images/AI 600 x 400.jp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 l="8918" r="8918"/>
          <a:stretch>
            <a:fillRect/>
          </a:stretch>
        </p:blipFill>
        <p:spPr>
          <a:xfrm>
            <a:off x="4572000" y="1143000"/>
            <a:ext cx="4114800" cy="3200400"/>
          </a:xfrm>
          <a:prstGeom prst="rect"/>
        </p:spPr>
      </p:pic>
      <p:sp>
        <p:nvSpPr>
          <p:cNvPr id="1048600" name="Text 3"/>
          <p:cNvSpPr/>
          <p:nvPr/>
        </p:nvSpPr>
        <p:spPr>
          <a:xfrm>
            <a:off x="1911928" y="91439"/>
            <a:ext cx="8229600" cy="822960"/>
          </a:xfrm>
          <a:prstGeom prst="rect"/>
          <a:noFill/>
        </p:spPr>
        <p:txBody>
          <a:bodyPr anchor="ctr" rtlCol="0" wrap="square"/>
          <a:p>
            <a:r>
              <a:rPr b="1" dirty="0" sz="2400" lang="en-US">
                <a:solidFill>
                  <a:srgbClr val="A49393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AI-Driven Detox Engine &amp; Intervention Tools</a:t>
            </a:r>
            <a:endParaRPr dirty="0" sz="2400" lang="en-US"/>
          </a:p>
        </p:txBody>
      </p:sp>
      <p:sp>
        <p:nvSpPr>
          <p:cNvPr id="1048601" name="Text 4"/>
          <p:cNvSpPr/>
          <p:nvPr/>
        </p:nvSpPr>
        <p:spPr>
          <a:xfrm>
            <a:off x="457199" y="1659635"/>
            <a:ext cx="4114800" cy="3200400"/>
          </a:xfrm>
          <a:prstGeom prst="rect"/>
          <a:noFill/>
        </p:spPr>
        <p:txBody>
          <a:bodyPr anchor="t" rtlCol="0" wrap="square"/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An AI-powered detox engine can suggest customized breaks or limit access to reduce overuse.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Real-time alerts and motivational prompts support users in managing and decreasing their screen time.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These tools promote sustainable usage habits and aid users in overcoming dependency.</a:t>
            </a:r>
            <a:endParaRPr dirty="0" sz="1600"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ext 3"/>
          <p:cNvSpPr/>
          <p:nvPr/>
        </p:nvSpPr>
        <p:spPr>
          <a:xfrm>
            <a:off x="1366405" y="228597"/>
            <a:ext cx="8229600" cy="822960"/>
          </a:xfrm>
          <a:prstGeom prst="rect"/>
          <a:noFill/>
        </p:spPr>
        <p:txBody>
          <a:bodyPr anchor="ctr" rtlCol="0" wrap="square"/>
          <a:lstStyle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b="1" dirty="0" sz="2400" lang="en-US">
                <a:solidFill>
                  <a:srgbClr val="A49393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 to AI-Driven Behavioral Prediction</a:t>
            </a:r>
            <a:endParaRPr dirty="0" sz="2400" lang="en-US"/>
          </a:p>
        </p:txBody>
      </p:sp>
      <p:sp>
        <p:nvSpPr>
          <p:cNvPr id="1048622" name="Text 4"/>
          <p:cNvSpPr/>
          <p:nvPr/>
        </p:nvSpPr>
        <p:spPr>
          <a:xfrm rot="10800000" flipV="1">
            <a:off x="5025952" y="1051558"/>
            <a:ext cx="3315091" cy="3340404"/>
          </a:xfrm>
          <a:prstGeom prst="rect"/>
          <a:noFill/>
        </p:spPr>
        <p:txBody>
          <a:bodyPr anchor="t" rtlCol="0" wrap="square"/>
          <a:lstStyle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AI-driven behavioral prediction utilizes machine learning algorithms to analyze patterns in user data to forecast future actions.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These techniques can identify subtle behavioral changes that may indicate emerging issues, including addiction.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goal is to provide timely interventions and personalized support to mitigate risks effectively.</a:t>
            </a:r>
            <a:endParaRPr dirty="0" sz="1600" lang="en-US"/>
          </a:p>
        </p:txBody>
      </p:sp>
      <p:pic>
        <p:nvPicPr>
          <p:cNvPr id="2097158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391901" y="1051555"/>
            <a:ext cx="4180099" cy="2946631"/>
          </a:xfrm>
          <a:prstGeom prst="rect"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 3"/>
          <p:cNvSpPr/>
          <p:nvPr/>
        </p:nvSpPr>
        <p:spPr>
          <a:xfrm>
            <a:off x="457200" y="228600"/>
            <a:ext cx="8229600" cy="822960"/>
          </a:xfrm>
          <a:prstGeom prst="rect"/>
          <a:noFill/>
        </p:spPr>
        <p:txBody>
          <a:bodyPr anchor="ctr" rtlCol="0" wrap="square"/>
          <a:lstStyle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b="1" dirty="0" sz="2400" lang="en-US">
                <a:solidFill>
                  <a:srgbClr val="A49393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Understanding Early Addiction Warning Signs</a:t>
            </a:r>
            <a:endParaRPr dirty="0" sz="2400" lang="en-US"/>
          </a:p>
        </p:txBody>
      </p:sp>
      <p:sp>
        <p:nvSpPr>
          <p:cNvPr id="1048624" name="Text 4"/>
          <p:cNvSpPr/>
          <p:nvPr/>
        </p:nvSpPr>
        <p:spPr>
          <a:xfrm>
            <a:off x="457200" y="1143000"/>
            <a:ext cx="4114800" cy="3200400"/>
          </a:xfrm>
          <a:prstGeom prst="rect"/>
          <a:noFill/>
        </p:spPr>
        <p:txBody>
          <a:bodyPr anchor="t" rtlCol="0" wrap="square"/>
          <a:lstStyle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Early warning signs of addiction include increased usage frequency, emotional reliance on substances or behaviors, and neglect of responsibilities.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AI models can detect these signs by monitoring digital activity, social interactions, and physiological data.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Accurate identification of these indicators enables proactive measures to prevent the progression of addiction.</a:t>
            </a:r>
            <a:endParaRPr dirty="0" sz="1600" lang="en-US"/>
          </a:p>
        </p:txBody>
      </p:sp>
      <p:pic>
        <p:nvPicPr>
          <p:cNvPr id="2097159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4572000" y="1143000"/>
            <a:ext cx="4424721" cy="2678250"/>
          </a:xfrm>
          <a:prstGeom prst="rect"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ext 3"/>
          <p:cNvSpPr/>
          <p:nvPr/>
        </p:nvSpPr>
        <p:spPr>
          <a:xfrm>
            <a:off x="2232314" y="360349"/>
            <a:ext cx="8323191" cy="832319"/>
          </a:xfrm>
          <a:prstGeom prst="rect"/>
          <a:noFill/>
        </p:spPr>
        <p:txBody>
          <a:bodyPr anchor="ctr" rtlCol="0" wrap="square"/>
          <a:lstStyle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b="1" dirty="0" sz="2400" lang="en-US">
                <a:solidFill>
                  <a:srgbClr val="A49393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AI Technologies and Methodologies</a:t>
            </a:r>
            <a:endParaRPr dirty="0" sz="2400" lang="en-US"/>
          </a:p>
        </p:txBody>
      </p:sp>
      <p:sp>
        <p:nvSpPr>
          <p:cNvPr id="1048626" name="Text 4"/>
          <p:cNvSpPr/>
          <p:nvPr/>
        </p:nvSpPr>
        <p:spPr>
          <a:xfrm>
            <a:off x="565707" y="1192667"/>
            <a:ext cx="8012584" cy="2072145"/>
          </a:xfrm>
          <a:prstGeom prst="rect"/>
          <a:noFill/>
        </p:spPr>
        <p:txBody>
          <a:bodyPr anchor="t" rtlCol="0" wrap="square"/>
          <a:lstStyle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Natural language processing (NLP), anomaly detection, and predictive analytics are core AI techniques used in this field.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Data sources include mobile app usage, wearable devices, social media activity, and electronic health records.</a:t>
            </a:r>
            <a:endParaRPr dirty="0" sz="1600" lang="en-US"/>
          </a:p>
          <a:p>
            <a:endParaRPr dirty="0" sz="1600" lang="en-US"/>
          </a:p>
          <a:p>
            <a:r>
              <a:rPr dirty="0" sz="1600" lang="en-US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Combining multimodal data enhances the accuracy of behavioral predictions and early warnings.</a:t>
            </a:r>
            <a:endParaRPr dirty="0" sz="1600" lang="en-US"/>
          </a:p>
        </p:txBody>
      </p:sp>
      <p:sp>
        <p:nvSpPr>
          <p:cNvPr id="1048636" name=""/>
          <p:cNvSpPr txBox="1"/>
          <p:nvPr/>
        </p:nvSpPr>
        <p:spPr>
          <a:xfrm>
            <a:off x="3495400" y="3007494"/>
            <a:ext cx="4000000" cy="574039"/>
          </a:xfrm>
          <a:prstGeom prst="rect"/>
        </p:spPr>
        <p:txBody>
          <a:bodyPr rtlCol="0" wrap="square">
            <a:spAutoFit/>
          </a:bodyPr>
          <a:p>
            <a:r>
              <a:rPr b="1" sz="4000" lang="en-US">
                <a:solidFill>
                  <a:srgbClr val="000000"/>
                </a:solidFill>
              </a:rPr>
              <a:t>T</a:t>
            </a:r>
            <a:r>
              <a:rPr b="1" sz="4000" lang="en-US">
                <a:solidFill>
                  <a:srgbClr val="000000"/>
                </a:solidFill>
              </a:rPr>
              <a:t>H</a:t>
            </a:r>
            <a:r>
              <a:rPr b="1" sz="4000" lang="en-US">
                <a:solidFill>
                  <a:srgbClr val="000000"/>
                </a:solidFill>
              </a:rPr>
              <a:t>A</a:t>
            </a:r>
            <a:r>
              <a:rPr b="1" sz="4000" lang="en-US">
                <a:solidFill>
                  <a:srgbClr val="000000"/>
                </a:solidFill>
              </a:rPr>
              <a:t>N</a:t>
            </a:r>
            <a:r>
              <a:rPr b="1" sz="4000" lang="en-US">
                <a:solidFill>
                  <a:srgbClr val="000000"/>
                </a:solidFill>
              </a:rPr>
              <a:t>K </a:t>
            </a:r>
            <a:r>
              <a:rPr b="1" sz="4000" lang="en-US">
                <a:solidFill>
                  <a:srgbClr val="000000"/>
                </a:solidFill>
              </a:rPr>
              <a:t>YOU </a:t>
            </a:r>
            <a:endParaRPr b="1" sz="4000" lang="en-GB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Company>SlideMake.com</Company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AI Solutions For Social Media Addiction &amp;misuse Include Ai Driven Detox Engine</dc:title>
  <dc:creator>SlideMake.com</dc:creator>
  <cp:lastModifiedBy>SlideMake.com</cp:lastModifiedBy>
  <dcterms:created xsi:type="dcterms:W3CDTF">2025-11-30T02:46:04Z</dcterms:created>
  <dcterms:modified xsi:type="dcterms:W3CDTF">2025-11-30T15:13:22Z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3893afcd705a483f8552701f51829035</vt:lpwstr>
  </property>
</Properties>
</file>